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Libre Franklin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R/Ft/xf8e44IVVKcA6w7MExXe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4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customschemas.google.com/relationships/presentationmetadata" Target="metadata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01be4121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a01be4121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01be4121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a01be4121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1be4121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a01be4121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0b3d32ea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0b3d32ea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0b3d32ea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0b3d32ea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0b3d32ea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0b3d32ea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0b3d32ea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0b3d32ea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01be4121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a01be4121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1704d8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1704d8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1704d88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1704d88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1704d88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1704d88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1704d88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1704d88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704d88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1704d88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1704d88c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1704d88c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1704d88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1704d88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1704d88c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1704d88c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1704d88c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1704d88c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1704d88c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1704d88c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1704d88c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1704d88c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1704d88c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1704d88c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01be4121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a01be4121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1704d88c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1704d88c8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39ece47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639ece47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39ece47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39ece47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39ece479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39ece479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39ece479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39ece479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85153c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85153c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85153ca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a85153ca4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85153c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85153c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85153ca4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85153ca4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85153ca4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a85153ca4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1be4121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a01be4121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9541ace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9541ace8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9541ace8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a9541ace8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01be4121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a01be4121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01be4121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a01be4121f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1be4121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a01be4121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01be4121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2a01be4121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1be4121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a01be4121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ubTitle" idx="1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dt" idx="10"/>
          </p:nvPr>
        </p:nvSpPr>
        <p:spPr>
          <a:xfrm>
            <a:off x="564644" y="4840039"/>
            <a:ext cx="1206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ftr" idx="11"/>
          </p:nvPr>
        </p:nvSpPr>
        <p:spPr>
          <a:xfrm>
            <a:off x="1938040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27"/>
          <p:cNvGrpSpPr/>
          <p:nvPr/>
        </p:nvGrpSpPr>
        <p:grpSpPr>
          <a:xfrm>
            <a:off x="564635" y="558343"/>
            <a:ext cx="8005605" cy="4012271"/>
            <a:chOff x="752846" y="744457"/>
            <a:chExt cx="10674141" cy="5349695"/>
          </a:xfrm>
        </p:grpSpPr>
        <p:sp>
          <p:nvSpPr>
            <p:cNvPr id="19" name="Google Shape;19;p27"/>
            <p:cNvSpPr/>
            <p:nvPr/>
          </p:nvSpPr>
          <p:spPr>
            <a:xfrm>
              <a:off x="8151962" y="1685652"/>
              <a:ext cx="3275025" cy="440850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Google Shape;20;p27"/>
            <p:cNvSpPr/>
            <p:nvPr/>
          </p:nvSpPr>
          <p:spPr>
            <a:xfrm rot="10800000">
              <a:off x="752846" y="744457"/>
              <a:ext cx="3275680" cy="4408500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7"/>
          <p:cNvSpPr txBox="1">
            <a:spLocks noGrp="1"/>
          </p:cNvSpPr>
          <p:nvPr>
            <p:ph type="title"/>
          </p:nvPr>
        </p:nvSpPr>
        <p:spPr>
          <a:xfrm rot="5400000">
            <a:off x="5818446" y="1847217"/>
            <a:ext cx="39324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 txBox="1">
            <a:spLocks noGrp="1"/>
          </p:cNvSpPr>
          <p:nvPr>
            <p:ph type="body" idx="1"/>
          </p:nvPr>
        </p:nvSpPr>
        <p:spPr>
          <a:xfrm rot="5400000">
            <a:off x="2129880" y="-633033"/>
            <a:ext cx="3932400" cy="6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554181" y="4840039"/>
            <a:ext cx="1216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1938234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9" title="Crop Mark"/>
          <p:cNvSpPr/>
          <p:nvPr/>
        </p:nvSpPr>
        <p:spPr>
          <a:xfrm>
            <a:off x="6113971" y="1264239"/>
            <a:ext cx="2456262" cy="3306366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body" idx="1"/>
          </p:nvPr>
        </p:nvSpPr>
        <p:spPr>
          <a:xfrm>
            <a:off x="1028700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2"/>
          </p:nvPr>
        </p:nvSpPr>
        <p:spPr>
          <a:xfrm>
            <a:off x="4894052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2"/>
          </p:nvPr>
        </p:nvSpPr>
        <p:spPr>
          <a:xfrm>
            <a:off x="1028700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4"/>
          </p:nvPr>
        </p:nvSpPr>
        <p:spPr>
          <a:xfrm>
            <a:off x="4893761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300" cy="3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marL="2743200" lvl="5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marL="3200400" lvl="6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marL="3657600" lvl="7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marL="4114800" lvl="8" indent="-30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00" cy="22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44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>
            <a:spLocks noGrp="1"/>
          </p:cNvSpPr>
          <p:nvPr>
            <p:ph type="pic" idx="2"/>
          </p:nvPr>
        </p:nvSpPr>
        <p:spPr>
          <a:xfrm>
            <a:off x="4149090" y="0"/>
            <a:ext cx="499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45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body" idx="1"/>
          </p:nvPr>
        </p:nvSpPr>
        <p:spPr>
          <a:xfrm rot="5400000">
            <a:off x="3289650" y="-539306"/>
            <a:ext cx="26790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sz="12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sz="11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6" title="Side bar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0631" y="0"/>
            <a:ext cx="1023369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tnettrickscloud.blob.core.windows.net/img/azure/az-vms1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ic.wixstatic.com/media/4a43a3_43ddeb1af11a4b4094417f25a56165b5~mv2.jpg/v1/fill/w_766,h_575,al_c,lg_1,q_85/4a43a3_43ddeb1af11a4b4094417f25a56165b5~mv2.jpg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tatic.javatpoint.com/tutorial/microsoft-azure/images/azure-app-services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iztalk360.com/wp-content/uploads/2016/12/Use-case-scenario.pn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element61.be/sites/default/files/img_competences/2-40224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serverless360.com/wp-content/uploads/2020/01/Orchestration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evopsschool.com/blog/wp-content/uploads/2021/10/aks-app-gateway-1024x655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rchitecture/reference-architectures/containers/aks-microservices/images/aks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idanfinn.com/wp-content/uploads/2015/10/Azure-Virtual-Network-1024x522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trainings.files.wordpress.com/2019/01/vnetoverview.png?w=490&amp;h=5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rvergurunow.files.wordpress.com/2018/01/microsoft-azure-vpn-connection-tunnel-from-local-network-gateway-to-virtual-network-gateway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mgur.com/jEoLDBr.p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iro.medium.com/v2/resize:fit:1015/1*74Bq7_0PwxrF7GZb48nS1A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ger.googleusercontent.com/img/b/R29vZ2xl/AVvXsEi9Ouf1pRALPyrSzlVuQUHSH9Jr-vSVITlWIaJV-8Ai8vm-3f7ERrGA7XIXAOl50neE0fj5KtHD9CaN2mjYgTSKm0AtM58Z8eICtu_H9nI3Zt4x14NSkIIcqUhAZccB2tbpoaP94lJdOZgGbOaXD6DvcyRtBvFAG9jjMJgD3Hm0hOHz-ZbQM-ozEymn9Q/s849/Azure1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iro.medium.com/v2/resize:fit:1400/1*Y1cHoqLfRdFzeuOTLewucA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virtual-network/media/virtual-networks-peering-overview/local-or-remote-gateway-in-peered-virual-network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virtual-network/media/tutorial-create-route-table-portal/resources-diagram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vpn-gateway/media/vpn-gateway-peering-gateway-transit/gatewaytransit.png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learn.microsoft.com/en-us/azure/load-balancer/media/load-balancer-overview/load-balancer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pplication-gateway/media/application-gateway-url-route-overview/figure1-720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expressroute/media/expressroute-introduction/expressroute-connection-overview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ostafaelmasry.files.wordpress.com/2020/04/azure-storage-account.png?w=1024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slideplayer.com/slide/14140091/86/images/6/Azure+Storage+Accounts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iro.medium.com/v2/resize:fit:1184/1*0sCp2vxsBBZOCOG7gmMPPw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oogle.com/url?sa=i&amp;url=https%3A%2F%2Flearn.microsoft.com%2Fen-us%2Fazure%2Fstorage%2Fcommon%2Fstorage-redundancy&amp;psig=AOvVaw3aU_6VyXfARJle8_6zVlZy&amp;ust=1701925918862000&amp;source=images&amp;cd=vfe&amp;opi=89978449&amp;ved=0CBIQjRxqFwoTCLDPlcbC-oIDFQAAAAAdAAAAABAY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0.wp.com/build5nines.com/wp-content/uploads/2017/01/Azure_Region_Pairs_Explained_2.jpg?resize=1080%2C536&amp;ssl=1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1.bp.blogspot.com/-GBxox5D3RIA/XVfsRYzU_II/AAAAAAACjk4/s4wfvbxEby0ePjc0MCiQzzjBojZ8iF3CACLcBGAs/s1600/p1.png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storage/common/media/storage-redundancy/geo-zone-redundant-storage.png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learn.microsoft.com/en-us/azure/storage/common/media/storage-redundancy/geo-redundant-storag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k21academy.com/wp-content/uploads/2020/10/structured-data-vs-unstructured-data.png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luismts.com/wp-content/uploads/2023/08/azure-storage1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avidalzamendi.com/wp-content/uploads/2020/08/image-6.png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blog.christian-schou.dk/content/images/2022/09/quick-introduction-to-azure-blob-storage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.stack.imgur.com/C1v53.png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petri-media.s3.amazonaws.com/2015/10/AzureFiles-concepts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futransolutions.com/wp-content/uploads/2023/05/Structure-of-Azure-Queue-Storage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includes/media/storage-table-concepts-include/table1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ic.javatpoint.com/tutorial/microsoft-azure/images/azure-disk-storage.png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blogger.googleusercontent.com/img/b/R29vZ2xl/AVvXsEi83ltz0WEKzhrOP3pabXGAX9Eh967lvtN98jhybrSk3qIHIzz9nluwAGAxbu4T6xaBVMhoAssTUmmFcDLi8V0z9yhzyphNKPJ6DKNjEVecNPbErraInQ0wGv_jhjdoeyEwV3h49k5KzrjlBwetwDDgtJZDd0wdCwNMKt08RqjlOR07UBGU8D_-kWITyA/s1201/1-08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ntellipaat.com/blog/wp-content/uploads/2022/07/Azure-Migration-Proces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n9c5x7a8.rocketcdn.me/wp-content/uploads/2020/10/image-57-1024x623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tatic.javatpoint.com/tutorial/microsoft-azure/images/azure-database-service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vegibit.com/wp-content/uploads/2021/09/availability-zone-within-region.pn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azurecloudexpert.blob.core.windows.net/media/2018/01/az-graphic-two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zure-sql/managed-instance/media/sql-managed-instance-paas-overview/application-deployment-topologies.png?view=azuresq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otnetcurry.com/images/azure/sql-azure-elastic-saas/elastic-architecture.p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echcommunity.microsoft.com/t5/image/serverpage/image-id/241013iC5D14370B9D32810/image-size/original?v=v2&amp;px=-1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miro.medium.com/v2/resize:fit:615/1*Ws3lEMnV5qsN173z7ZoSEw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dn.buttercms.com/JgMrYeHiSqB3XikzQK7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lib.com/wp-content/uploads/2021/02/image-56.png" TargetMode="External"/><Relationship Id="rId5" Type="http://schemas.openxmlformats.org/officeDocument/2006/relationships/hyperlink" Target="https://www.websitebuilderinsider.com/wp-content/uploads/2022/08/Subscription-Type.png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lideplayer.com/slide/17816217/106/images/5/Azure+Governance+Scopes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tatic.javatpoint.com/tutorial/microsoft-azure/images/azure-compute-serv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4234" y="1291382"/>
            <a:ext cx="3535533" cy="1471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1632900" y="311328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Azure Fundamentals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UNIT- 2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Azure Services</a:t>
            </a:r>
            <a:endParaRPr sz="18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01be4121f_1_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2a01be4121f_1_54"/>
          <p:cNvSpPr/>
          <p:nvPr/>
        </p:nvSpPr>
        <p:spPr>
          <a:xfrm>
            <a:off x="311700" y="1190875"/>
            <a:ext cx="2256300" cy="665700"/>
          </a:xfrm>
          <a:prstGeom prst="wedgeRoundRectCallout">
            <a:avLst>
              <a:gd name="adj1" fmla="val 77826"/>
              <a:gd name="adj2" fmla="val 7811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Virtual Machine in Azure?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g2a01be4121f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775" y="1190875"/>
            <a:ext cx="5356524" cy="30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a01be4121f_1_54"/>
          <p:cNvSpPr/>
          <p:nvPr/>
        </p:nvSpPr>
        <p:spPr>
          <a:xfrm>
            <a:off x="220275" y="2159050"/>
            <a:ext cx="3122400" cy="280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key elements of a Virtual Machine (VM) in Azure include: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Disk Storage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Sets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Management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2a01be4121f_1_54"/>
          <p:cNvSpPr txBox="1"/>
          <p:nvPr/>
        </p:nvSpPr>
        <p:spPr>
          <a:xfrm>
            <a:off x="3633300" y="4285075"/>
            <a:ext cx="519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https://dotnettrickscloud.blob.core.windows.net/img/azure/az-vms1.png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01be4121f_1_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a01be4121f_1_59"/>
          <p:cNvSpPr/>
          <p:nvPr/>
        </p:nvSpPr>
        <p:spPr>
          <a:xfrm>
            <a:off x="430125" y="1166675"/>
            <a:ext cx="2256300" cy="665700"/>
          </a:xfrm>
          <a:prstGeom prst="wedgeRoundRectCallout">
            <a:avLst>
              <a:gd name="adj1" fmla="val 104295"/>
              <a:gd name="adj2" fmla="val 3362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 Service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2a01be4121f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425" y="1092925"/>
            <a:ext cx="4813850" cy="338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a01be4121f_1_59"/>
          <p:cNvSpPr txBox="1"/>
          <p:nvPr/>
        </p:nvSpPr>
        <p:spPr>
          <a:xfrm>
            <a:off x="4281700" y="4510700"/>
            <a:ext cx="453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https://static.javatpoint.com/tutorial/microsoft-azure/images/azure-app-services.png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g2a01be4121f_1_59"/>
          <p:cNvPicPr preferRelativeResize="0"/>
          <p:nvPr/>
        </p:nvPicPr>
        <p:blipFill rotWithShape="1">
          <a:blip r:embed="rId5">
            <a:alphaModFix/>
          </a:blip>
          <a:srcRect t="7404" r="5838" b="4029"/>
          <a:stretch/>
        </p:blipFill>
        <p:spPr>
          <a:xfrm>
            <a:off x="152400" y="1981325"/>
            <a:ext cx="3771175" cy="23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a01be4121f_1_59"/>
          <p:cNvSpPr txBox="1"/>
          <p:nvPr/>
        </p:nvSpPr>
        <p:spPr>
          <a:xfrm>
            <a:off x="0" y="4341200"/>
            <a:ext cx="3851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https://static.wixstatic.com/media/4a43a3_43ddeb1af11a4b4094417f25a56165b5~mv2.jpg/v1/fill/w_766,h_575,al_c,lg_1,q_85/4a43a3_43ddeb1af11a4b4094417f25a56165b5~mv2.jpg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01be4121f_1_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a01be4121f_1_64"/>
          <p:cNvSpPr/>
          <p:nvPr/>
        </p:nvSpPr>
        <p:spPr>
          <a:xfrm>
            <a:off x="430125" y="1166675"/>
            <a:ext cx="2256300" cy="883500"/>
          </a:xfrm>
          <a:prstGeom prst="wedgeRoundRectCallout">
            <a:avLst>
              <a:gd name="adj1" fmla="val 101077"/>
              <a:gd name="adj2" fmla="val 10067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Points to remember of Azure App Service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g2a01be4121f_1_64"/>
          <p:cNvSpPr/>
          <p:nvPr/>
        </p:nvSpPr>
        <p:spPr>
          <a:xfrm>
            <a:off x="4093050" y="1977550"/>
            <a:ext cx="4606200" cy="259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Options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High Availability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for Multiple Frameworks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Azure Services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Built-in Security Feature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Diagnostics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0b3d32eab_0_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a0b3d32eab_0_109"/>
          <p:cNvSpPr/>
          <p:nvPr/>
        </p:nvSpPr>
        <p:spPr>
          <a:xfrm>
            <a:off x="418025" y="1270750"/>
            <a:ext cx="2256300" cy="888300"/>
          </a:xfrm>
          <a:prstGeom prst="wedgeRoundRectCallout">
            <a:avLst>
              <a:gd name="adj1" fmla="val 98394"/>
              <a:gd name="adj2" fmla="val -9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Functions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2a0b3d32eab_0_109"/>
          <p:cNvPicPr preferRelativeResize="0"/>
          <p:nvPr/>
        </p:nvPicPr>
        <p:blipFill rotWithShape="1">
          <a:blip r:embed="rId3">
            <a:alphaModFix/>
          </a:blip>
          <a:srcRect l="969" t="15300" r="3042" b="15056"/>
          <a:stretch/>
        </p:blipFill>
        <p:spPr>
          <a:xfrm>
            <a:off x="4008325" y="1096112"/>
            <a:ext cx="4647301" cy="14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a0b3d32eab_0_109"/>
          <p:cNvSpPr txBox="1"/>
          <p:nvPr/>
        </p:nvSpPr>
        <p:spPr>
          <a:xfrm>
            <a:off x="4185000" y="2476438"/>
            <a:ext cx="46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https://www.element61.be/sites/default/files/img_competences/2-40224.png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a0b3d32eab_0_109"/>
          <p:cNvSpPr/>
          <p:nvPr/>
        </p:nvSpPr>
        <p:spPr>
          <a:xfrm>
            <a:off x="418025" y="2412075"/>
            <a:ext cx="3360300" cy="250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Azure Functions: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Bindings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Bindings Direction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Stateless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Serverless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g2a0b3d32eab_0_109"/>
          <p:cNvPicPr preferRelativeResize="0"/>
          <p:nvPr/>
        </p:nvPicPr>
        <p:blipFill rotWithShape="1">
          <a:blip r:embed="rId5">
            <a:alphaModFix/>
          </a:blip>
          <a:srcRect l="2906" r="11101" b="19191"/>
          <a:stretch/>
        </p:blipFill>
        <p:spPr>
          <a:xfrm>
            <a:off x="4185000" y="2830450"/>
            <a:ext cx="4470626" cy="18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a0b3d32eab_0_109"/>
          <p:cNvSpPr txBox="1"/>
          <p:nvPr/>
        </p:nvSpPr>
        <p:spPr>
          <a:xfrm>
            <a:off x="4245500" y="4705200"/>
            <a:ext cx="46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https://biztalk360.com/wp-content/uploads/2016/12/Use-case-scenario.png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0b3d32eab_0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a0b3d32eab_0_114"/>
          <p:cNvSpPr/>
          <p:nvPr/>
        </p:nvSpPr>
        <p:spPr>
          <a:xfrm>
            <a:off x="103375" y="1331250"/>
            <a:ext cx="1641900" cy="1372500"/>
          </a:xfrm>
          <a:prstGeom prst="wedgeRoundRectCallout">
            <a:avLst>
              <a:gd name="adj1" fmla="val 91271"/>
              <a:gd name="adj2" fmla="val 147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Azure Function works?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a0b3d32eab_0_114"/>
          <p:cNvPicPr preferRelativeResize="0"/>
          <p:nvPr/>
        </p:nvPicPr>
        <p:blipFill rotWithShape="1">
          <a:blip r:embed="rId3">
            <a:alphaModFix/>
          </a:blip>
          <a:srcRect t="2047" r="2066"/>
          <a:stretch/>
        </p:blipFill>
        <p:spPr>
          <a:xfrm>
            <a:off x="2444700" y="1094050"/>
            <a:ext cx="6387600" cy="37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a0b3d32eab_0_114"/>
          <p:cNvSpPr txBox="1"/>
          <p:nvPr/>
        </p:nvSpPr>
        <p:spPr>
          <a:xfrm>
            <a:off x="3957475" y="4753875"/>
            <a:ext cx="468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https://www.serverless360.com/wp-content/uploads/2020/01/Orchestration.png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a0b3d32eab_0_119"/>
          <p:cNvPicPr preferRelativeResize="0"/>
          <p:nvPr/>
        </p:nvPicPr>
        <p:blipFill rotWithShape="1">
          <a:blip r:embed="rId3">
            <a:alphaModFix/>
          </a:blip>
          <a:srcRect l="3784" t="5953" r="5668" b="6756"/>
          <a:stretch/>
        </p:blipFill>
        <p:spPr>
          <a:xfrm>
            <a:off x="4248125" y="1102500"/>
            <a:ext cx="4475000" cy="28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a0b3d32eab_0_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a0b3d32eab_0_119"/>
          <p:cNvSpPr/>
          <p:nvPr/>
        </p:nvSpPr>
        <p:spPr>
          <a:xfrm>
            <a:off x="311700" y="1156350"/>
            <a:ext cx="2256300" cy="888300"/>
          </a:xfrm>
          <a:prstGeom prst="wedgeRoundRectCallout">
            <a:avLst>
              <a:gd name="adj1" fmla="val 98394"/>
              <a:gd name="adj2" fmla="val -9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a0b3d32eab_0_119"/>
          <p:cNvSpPr txBox="1"/>
          <p:nvPr/>
        </p:nvSpPr>
        <p:spPr>
          <a:xfrm>
            <a:off x="4139025" y="4066375"/>
            <a:ext cx="469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https://www.devopsschool.com/blog/wp-content/uploads/2021/10/aks-app-gateway-1024x655.png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g2a0b3d32eab_0_119"/>
          <p:cNvSpPr/>
          <p:nvPr/>
        </p:nvSpPr>
        <p:spPr>
          <a:xfrm>
            <a:off x="311700" y="2183275"/>
            <a:ext cx="3708600" cy="268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service: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Kubernetes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Pools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Azure services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Identity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CI/CD 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0b3d32eab_0_124"/>
          <p:cNvSpPr/>
          <p:nvPr/>
        </p:nvSpPr>
        <p:spPr>
          <a:xfrm>
            <a:off x="260700" y="1199250"/>
            <a:ext cx="1774800" cy="1686000"/>
          </a:xfrm>
          <a:prstGeom prst="wedgeRoundRectCallout">
            <a:avLst>
              <a:gd name="adj1" fmla="val 97739"/>
              <a:gd name="adj2" fmla="val 3564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Azure Kubernetes service works?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g2a0b3d32eab_0_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g2a0b3d32eab_0_124"/>
          <p:cNvPicPr preferRelativeResize="0"/>
          <p:nvPr/>
        </p:nvPicPr>
        <p:blipFill rotWithShape="1">
          <a:blip r:embed="rId3">
            <a:alphaModFix/>
          </a:blip>
          <a:srcRect b="12357"/>
          <a:stretch/>
        </p:blipFill>
        <p:spPr>
          <a:xfrm>
            <a:off x="3003800" y="1121700"/>
            <a:ext cx="5828500" cy="33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a0b3d32eab_0_124"/>
          <p:cNvSpPr txBox="1"/>
          <p:nvPr/>
        </p:nvSpPr>
        <p:spPr>
          <a:xfrm>
            <a:off x="2921675" y="4574575"/>
            <a:ext cx="598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https://learn.microsoft.com/en-us/azure/architecture/reference-architectures/containers/aks-microservices/images/aks.svg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1be4121f_1_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g2a01be4121f_1_69"/>
          <p:cNvSpPr/>
          <p:nvPr/>
        </p:nvSpPr>
        <p:spPr>
          <a:xfrm>
            <a:off x="311700" y="1156350"/>
            <a:ext cx="2365500" cy="712200"/>
          </a:xfrm>
          <a:prstGeom prst="wedgeRoundRectCallout">
            <a:avLst>
              <a:gd name="adj1" fmla="val 98367"/>
              <a:gd name="adj2" fmla="val -25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Virtual Network (VNet)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g2a01be4121f_1_69"/>
          <p:cNvPicPr preferRelativeResize="0"/>
          <p:nvPr/>
        </p:nvPicPr>
        <p:blipFill rotWithShape="1">
          <a:blip r:embed="rId3">
            <a:alphaModFix/>
          </a:blip>
          <a:srcRect b="3605"/>
          <a:stretch/>
        </p:blipFill>
        <p:spPr>
          <a:xfrm>
            <a:off x="3911475" y="1170125"/>
            <a:ext cx="5080125" cy="29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a01be4121f_1_69"/>
          <p:cNvSpPr txBox="1"/>
          <p:nvPr/>
        </p:nvSpPr>
        <p:spPr>
          <a:xfrm>
            <a:off x="3812100" y="4175225"/>
            <a:ext cx="525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https://aidanfinn.com/wp-content/uploads/2015/10/Azure-Virtual-Network-1024x522.png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g2a01be4121f_1_69"/>
          <p:cNvSpPr/>
          <p:nvPr/>
        </p:nvSpPr>
        <p:spPr>
          <a:xfrm>
            <a:off x="311700" y="2007175"/>
            <a:ext cx="3500400" cy="3077400"/>
          </a:xfrm>
          <a:prstGeom prst="roundRect">
            <a:avLst>
              <a:gd name="adj" fmla="val 149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Azure Virtual  Network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(VNet)</a:t>
            </a:r>
            <a:endParaRPr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Gateway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Security Groups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Tables	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VPN Gateway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Private Link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Endpoints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TAP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704d88c8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g2a1704d88c8_0_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g2a1704d88c8_0_0"/>
          <p:cNvSpPr/>
          <p:nvPr/>
        </p:nvSpPr>
        <p:spPr>
          <a:xfrm>
            <a:off x="1577025" y="1196925"/>
            <a:ext cx="2837400" cy="8109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Subnets and IP Addressing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g2a1704d88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25" y="1118225"/>
            <a:ext cx="4042175" cy="35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a1704d88c8_0_0"/>
          <p:cNvSpPr/>
          <p:nvPr/>
        </p:nvSpPr>
        <p:spPr>
          <a:xfrm>
            <a:off x="311700" y="2187050"/>
            <a:ext cx="4042200" cy="286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Subnets and IP Addressing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Space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 Subnets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Naming and Addressing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Policies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2a1704d88c8_0_0"/>
          <p:cNvSpPr txBox="1"/>
          <p:nvPr/>
        </p:nvSpPr>
        <p:spPr>
          <a:xfrm>
            <a:off x="4790113" y="4620300"/>
            <a:ext cx="404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https://azuretrainings.files.wordpress.com/2019/01/vnetoverview.png?w=490&amp;h=562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1704d88c8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g2a1704d88c8_0_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a1704d88c8_0_5"/>
          <p:cNvSpPr/>
          <p:nvPr/>
        </p:nvSpPr>
        <p:spPr>
          <a:xfrm>
            <a:off x="1791075" y="1108600"/>
            <a:ext cx="3597000" cy="435600"/>
          </a:xfrm>
          <a:prstGeom prst="wedgeRoundRectCallout">
            <a:avLst>
              <a:gd name="adj1" fmla="val 76577"/>
              <a:gd name="adj2" fmla="val 497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Gateway</a:t>
            </a:r>
            <a:endParaRPr sz="19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2a1704d88c8_0_5"/>
          <p:cNvSpPr/>
          <p:nvPr/>
        </p:nvSpPr>
        <p:spPr>
          <a:xfrm>
            <a:off x="217550" y="3783150"/>
            <a:ext cx="8828100" cy="125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Virtual Network Gateway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Connectivity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VPN Types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g2a1704d88c8_0_5"/>
          <p:cNvPicPr preferRelativeResize="0"/>
          <p:nvPr/>
        </p:nvPicPr>
        <p:blipFill rotWithShape="1">
          <a:blip r:embed="rId3">
            <a:alphaModFix/>
          </a:blip>
          <a:srcRect l="999" t="3818" b="4159"/>
          <a:stretch/>
        </p:blipFill>
        <p:spPr>
          <a:xfrm>
            <a:off x="217538" y="1635075"/>
            <a:ext cx="8708925" cy="1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a1704d88c8_0_5"/>
          <p:cNvSpPr txBox="1"/>
          <p:nvPr/>
        </p:nvSpPr>
        <p:spPr>
          <a:xfrm>
            <a:off x="264607" y="3444450"/>
            <a:ext cx="861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https://servergurunow.files.wordpress.com/2018/01/microsoft-azure-vpn-connection-tunnel-from-local-network-gateway-to-virtual-network-gateway.png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g2a1704d88c8_0_5"/>
          <p:cNvSpPr txBox="1"/>
          <p:nvPr/>
        </p:nvSpPr>
        <p:spPr>
          <a:xfrm>
            <a:off x="3004800" y="4029900"/>
            <a:ext cx="31344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Configurable Routing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03" name="Google Shape;303;g2a1704d88c8_0_5"/>
          <p:cNvSpPr txBox="1"/>
          <p:nvPr/>
        </p:nvSpPr>
        <p:spPr>
          <a:xfrm>
            <a:off x="5792075" y="3951075"/>
            <a:ext cx="31344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Diagnostics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Protocols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l="4043" r="4061"/>
          <a:stretch/>
        </p:blipFill>
        <p:spPr>
          <a:xfrm>
            <a:off x="3485525" y="1126575"/>
            <a:ext cx="5230526" cy="33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3546250" y="4429475"/>
            <a:ext cx="523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https://miro.medium.com/v2/resize:fit:1015/1*74Bq7_0PwxrF7GZb48nS1A.png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are the architectural components of Azure?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71750"/>
            <a:ext cx="2802999" cy="22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63275" y="47433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https://imgur.com/jEoLDBr.png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1704d88c8_0_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g2a1704d88c8_0_1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2a1704d88c8_0_10"/>
          <p:cNvSpPr/>
          <p:nvPr/>
        </p:nvSpPr>
        <p:spPr>
          <a:xfrm>
            <a:off x="1551525" y="1166675"/>
            <a:ext cx="1912200" cy="6927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Security Groups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g2a1704d88c8_0_10"/>
          <p:cNvPicPr preferRelativeResize="0"/>
          <p:nvPr/>
        </p:nvPicPr>
        <p:blipFill rotWithShape="1">
          <a:blip r:embed="rId3">
            <a:alphaModFix/>
          </a:blip>
          <a:srcRect l="3993" t="17382" r="4423" b="8554"/>
          <a:stretch/>
        </p:blipFill>
        <p:spPr>
          <a:xfrm>
            <a:off x="3875175" y="1094050"/>
            <a:ext cx="4957124" cy="28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a1704d88c8_0_10"/>
          <p:cNvSpPr txBox="1"/>
          <p:nvPr/>
        </p:nvSpPr>
        <p:spPr>
          <a:xfrm>
            <a:off x="735600" y="3671100"/>
            <a:ext cx="473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https://blogger.googleusercontent.com/img/b/R29vZ2xl/AVvXsEi9Ouf1pRALPyrSzlVuQUHSH9Jr-vSVITlWIaJV-8Ai8vm-3f7ERrGA7XIXAOl50neE0fj5KtHD9CaN2mjYgTSKm0AtM58Z8eICtu_H9nI3Zt4x14NSkIIcqUhAZccB2tbpoaP94lJdOZgGbOaXD6DvcyRtBvFAG9jjMJgD3Hm0hOHz-ZbQM-ozEymn9Q/s849/Azure1.JPG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g2a1704d88c8_0_10"/>
          <p:cNvSpPr/>
          <p:nvPr/>
        </p:nvSpPr>
        <p:spPr>
          <a:xfrm>
            <a:off x="171850" y="2008325"/>
            <a:ext cx="3546000" cy="305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Network Security Groups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Filtering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Prioritization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Configuration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and Custom Rules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Enforcement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 Association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Stateful Inspection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1704d88c8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2a1704d88c8_0_1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2a1704d88c8_0_15"/>
          <p:cNvSpPr/>
          <p:nvPr/>
        </p:nvSpPr>
        <p:spPr>
          <a:xfrm>
            <a:off x="1733050" y="1166675"/>
            <a:ext cx="1875900" cy="8271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DNS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Network Resolution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2a1704d88c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925" y="1166675"/>
            <a:ext cx="5283901" cy="308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a1704d88c8_0_15"/>
          <p:cNvSpPr txBox="1"/>
          <p:nvPr/>
        </p:nvSpPr>
        <p:spPr>
          <a:xfrm>
            <a:off x="3477600" y="4192250"/>
            <a:ext cx="56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https://miro.medium.com/v2/resize:fit:1400/1*Y1cHoqLfRdFzeuOTLewucA.png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2a1704d88c8_0_15"/>
          <p:cNvSpPr/>
          <p:nvPr/>
        </p:nvSpPr>
        <p:spPr>
          <a:xfrm>
            <a:off x="159750" y="2159050"/>
            <a:ext cx="3074100" cy="28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Azure DNS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Hosting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Resolution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and Private Zones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VNets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Resolution from On-Premises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Routing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1704d88c8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2a1704d88c8_0_2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g2a1704d88c8_0_20"/>
          <p:cNvSpPr/>
          <p:nvPr/>
        </p:nvSpPr>
        <p:spPr>
          <a:xfrm>
            <a:off x="1672550" y="1166675"/>
            <a:ext cx="2899500" cy="6927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Peering and Connectivity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g2a1704d88c8_0_20"/>
          <p:cNvPicPr preferRelativeResize="0"/>
          <p:nvPr/>
        </p:nvPicPr>
        <p:blipFill rotWithShape="1">
          <a:blip r:embed="rId3">
            <a:alphaModFix/>
          </a:blip>
          <a:srcRect l="1505" t="-5387" r="1379" b="-2370"/>
          <a:stretch/>
        </p:blipFill>
        <p:spPr>
          <a:xfrm>
            <a:off x="3766275" y="1859375"/>
            <a:ext cx="5167701" cy="29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a1704d88c8_0_20"/>
          <p:cNvSpPr txBox="1"/>
          <p:nvPr/>
        </p:nvSpPr>
        <p:spPr>
          <a:xfrm>
            <a:off x="3686425" y="4650900"/>
            <a:ext cx="532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https://learn.microsoft.com/en-us/azure/virtual-network/media/virtual-networks-peering-overview/local-or-remote-gateway-in-peered-virual-network.png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a1704d88c8_0_25"/>
          <p:cNvPicPr preferRelativeResize="0"/>
          <p:nvPr/>
        </p:nvPicPr>
        <p:blipFill rotWithShape="1">
          <a:blip r:embed="rId3">
            <a:alphaModFix/>
          </a:blip>
          <a:srcRect l="1776" t="2060" r="1660" b="1646"/>
          <a:stretch/>
        </p:blipFill>
        <p:spPr>
          <a:xfrm>
            <a:off x="4115400" y="1089075"/>
            <a:ext cx="4801624" cy="37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a1704d88c8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g2a1704d88c8_0_2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g2a1704d88c8_0_25"/>
          <p:cNvSpPr/>
          <p:nvPr/>
        </p:nvSpPr>
        <p:spPr>
          <a:xfrm>
            <a:off x="1654388" y="1166675"/>
            <a:ext cx="2263200" cy="6450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and Traffic Control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a1704d88c8_0_25"/>
          <p:cNvSpPr txBox="1"/>
          <p:nvPr/>
        </p:nvSpPr>
        <p:spPr>
          <a:xfrm>
            <a:off x="4008300" y="4735625"/>
            <a:ext cx="498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https://learn.microsoft.com/en-us/azure/virtual-network/media/tutorial-create-route-table-portal/resources-diagram.png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1704d88c8_0_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2a1704d88c8_0_30"/>
          <p:cNvSpPr/>
          <p:nvPr/>
        </p:nvSpPr>
        <p:spPr>
          <a:xfrm>
            <a:off x="311700" y="1336075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Load Balancer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g2a1704d88c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850" y="1069825"/>
            <a:ext cx="5237451" cy="22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a1704d88c8_0_30"/>
          <p:cNvSpPr txBox="1"/>
          <p:nvPr/>
        </p:nvSpPr>
        <p:spPr>
          <a:xfrm>
            <a:off x="4572000" y="3255525"/>
            <a:ext cx="42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https://learn.microsoft.com/en-us/azure/load-balancer/media/load-balancer-overview/load-balancer.png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g2a1704d88c8_0_30"/>
          <p:cNvPicPr preferRelativeResize="0"/>
          <p:nvPr/>
        </p:nvPicPr>
        <p:blipFill rotWithShape="1">
          <a:blip r:embed="rId5">
            <a:alphaModFix/>
          </a:blip>
          <a:srcRect l="3803" t="3331" r="4089" b="6391"/>
          <a:stretch/>
        </p:blipFill>
        <p:spPr>
          <a:xfrm>
            <a:off x="154375" y="2571750"/>
            <a:ext cx="4323050" cy="22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a1704d88c8_0_30"/>
          <p:cNvSpPr txBox="1"/>
          <p:nvPr/>
        </p:nvSpPr>
        <p:spPr>
          <a:xfrm>
            <a:off x="105950" y="4735625"/>
            <a:ext cx="441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https://learn.microsoft.com/en-us/azure/vpn-gateway/media/vpn-gateway-peering-gateway-transit/gatewaytransit.png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g2a1704d88c8_0_30"/>
          <p:cNvSpPr/>
          <p:nvPr/>
        </p:nvSpPr>
        <p:spPr>
          <a:xfrm>
            <a:off x="6198825" y="3748125"/>
            <a:ext cx="2723100" cy="738300"/>
          </a:xfrm>
          <a:prstGeom prst="wedgeRoundRectCallout">
            <a:avLst>
              <a:gd name="adj1" fmla="val -92221"/>
              <a:gd name="adj2" fmla="val 21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Azure VPN Gateway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1704d88c8_0_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2a1704d88c8_0_35"/>
          <p:cNvSpPr/>
          <p:nvPr/>
        </p:nvSpPr>
        <p:spPr>
          <a:xfrm>
            <a:off x="311700" y="1336075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Application Gateway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g2a1704d88c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0" y="1336075"/>
            <a:ext cx="5322150" cy="33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a1704d88c8_0_35"/>
          <p:cNvSpPr txBox="1"/>
          <p:nvPr/>
        </p:nvSpPr>
        <p:spPr>
          <a:xfrm>
            <a:off x="3645250" y="4650900"/>
            <a:ext cx="52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https://learn.microsoft.com/en-us/azure/application-gateway/media/application-gateway-url-route-overview/figure1-720.png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a1704d88c8_0_40"/>
          <p:cNvPicPr preferRelativeResize="0"/>
          <p:nvPr/>
        </p:nvPicPr>
        <p:blipFill rotWithShape="1">
          <a:blip r:embed="rId3">
            <a:alphaModFix/>
          </a:blip>
          <a:srcRect l="901" t="3380" r="4222" b="2704"/>
          <a:stretch/>
        </p:blipFill>
        <p:spPr>
          <a:xfrm>
            <a:off x="3294250" y="1178700"/>
            <a:ext cx="5538049" cy="26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a1704d88c8_0_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g2a1704d88c8_0_40"/>
          <p:cNvSpPr/>
          <p:nvPr/>
        </p:nvSpPr>
        <p:spPr>
          <a:xfrm>
            <a:off x="481150" y="1122513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Express Route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2a1704d88c8_0_40"/>
          <p:cNvSpPr txBox="1"/>
          <p:nvPr/>
        </p:nvSpPr>
        <p:spPr>
          <a:xfrm>
            <a:off x="3386675" y="3799900"/>
            <a:ext cx="580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https://learn.microsoft.com/en-us/azure/expressroute/media/expressroute-introduction/expressroute-connection-overview.png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g2a1704d88c8_0_40"/>
          <p:cNvSpPr/>
          <p:nvPr/>
        </p:nvSpPr>
        <p:spPr>
          <a:xfrm>
            <a:off x="183950" y="1880725"/>
            <a:ext cx="3110400" cy="318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Azure Express Route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Connection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Predictable Performance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Connectivity Models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Reach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3 Connectivity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Connectivity to Azure Services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 Flexibility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1704d88c8_0_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g2a1704d88c8_0_166"/>
          <p:cNvSpPr/>
          <p:nvPr/>
        </p:nvSpPr>
        <p:spPr>
          <a:xfrm>
            <a:off x="413900" y="1239275"/>
            <a:ext cx="2154300" cy="677700"/>
          </a:xfrm>
          <a:prstGeom prst="wedgeRoundRectCallout">
            <a:avLst>
              <a:gd name="adj1" fmla="val 86512"/>
              <a:gd name="adj2" fmla="val 392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Storage Services?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g2a1704d88c8_0_166"/>
          <p:cNvPicPr preferRelativeResize="0"/>
          <p:nvPr/>
        </p:nvPicPr>
        <p:blipFill rotWithShape="1">
          <a:blip r:embed="rId3">
            <a:alphaModFix/>
          </a:blip>
          <a:srcRect l="2200" t="5395" b="8144"/>
          <a:stretch/>
        </p:blipFill>
        <p:spPr>
          <a:xfrm>
            <a:off x="3415275" y="1109250"/>
            <a:ext cx="5417024" cy="1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a1704d88c8_0_166"/>
          <p:cNvSpPr txBox="1"/>
          <p:nvPr/>
        </p:nvSpPr>
        <p:spPr>
          <a:xfrm>
            <a:off x="3376525" y="3034800"/>
            <a:ext cx="54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https://slideplayer.com/slide/14140091/86/images/6/Azure+Storage+Accounts.jpg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g2a1704d88c8_0_166"/>
          <p:cNvPicPr preferRelativeResize="0"/>
          <p:nvPr/>
        </p:nvPicPr>
        <p:blipFill rotWithShape="1">
          <a:blip r:embed="rId5">
            <a:alphaModFix/>
          </a:blip>
          <a:srcRect l="2385" t="6191" r="1791"/>
          <a:stretch/>
        </p:blipFill>
        <p:spPr>
          <a:xfrm>
            <a:off x="50850" y="3373500"/>
            <a:ext cx="6051149" cy="1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1704d88c8_0_166"/>
          <p:cNvSpPr txBox="1"/>
          <p:nvPr/>
        </p:nvSpPr>
        <p:spPr>
          <a:xfrm>
            <a:off x="0" y="4877425"/>
            <a:ext cx="590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https://mostafaelmasry.files.wordpress.com/2020/04/azure-storage-account.png?w=1024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1704d88c8_0_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g2a1704d88c8_0_171"/>
          <p:cNvSpPr/>
          <p:nvPr/>
        </p:nvSpPr>
        <p:spPr>
          <a:xfrm>
            <a:off x="413900" y="1239275"/>
            <a:ext cx="2856300" cy="968100"/>
          </a:xfrm>
          <a:prstGeom prst="wedgeRoundRectCallout">
            <a:avLst>
              <a:gd name="adj1" fmla="val 86512"/>
              <a:gd name="adj2" fmla="val 392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Options in the Primary Region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a1704d88c8_0_171"/>
          <p:cNvPicPr preferRelativeResize="0"/>
          <p:nvPr/>
        </p:nvPicPr>
        <p:blipFill rotWithShape="1">
          <a:blip r:embed="rId3">
            <a:alphaModFix/>
          </a:blip>
          <a:srcRect l="2257" t="1662" r="4074" b="2248"/>
          <a:stretch/>
        </p:blipFill>
        <p:spPr>
          <a:xfrm>
            <a:off x="4388500" y="1287700"/>
            <a:ext cx="4509149" cy="3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a1704d88c8_0_171"/>
          <p:cNvSpPr txBox="1"/>
          <p:nvPr/>
        </p:nvSpPr>
        <p:spPr>
          <a:xfrm>
            <a:off x="4388425" y="4567425"/>
            <a:ext cx="45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https://miro.medium.com/v2/resize:fit:1184/1*0sCp2vxsBBZOCOG7gmMPPw.png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2a1704d88c8_0_171"/>
          <p:cNvSpPr/>
          <p:nvPr/>
        </p:nvSpPr>
        <p:spPr>
          <a:xfrm>
            <a:off x="413900" y="2304300"/>
            <a:ext cx="3872700" cy="226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Primary Region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Redundant Storage (LRS)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Zone-Redundant Storage (ZRS)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Geo-Redundant Storage (GRS)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Geo-Zone-Redundant Storage (GZRS)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1704d88c8_0_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g2a1704d88c8_0_176"/>
          <p:cNvSpPr/>
          <p:nvPr/>
        </p:nvSpPr>
        <p:spPr>
          <a:xfrm>
            <a:off x="166475" y="1243125"/>
            <a:ext cx="1276200" cy="572700"/>
          </a:xfrm>
          <a:prstGeom prst="wedgeRoundRectCallout">
            <a:avLst>
              <a:gd name="adj1" fmla="val 72753"/>
              <a:gd name="adj2" fmla="val 4555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Region</a:t>
            </a:r>
            <a:endParaRPr/>
          </a:p>
        </p:txBody>
      </p:sp>
      <p:pic>
        <p:nvPicPr>
          <p:cNvPr id="395" name="Google Shape;395;g2a1704d88c8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75" y="1094050"/>
            <a:ext cx="2904575" cy="14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a1704d88c8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75" y="2571750"/>
            <a:ext cx="4047576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a1704d88c8_0_176"/>
          <p:cNvSpPr/>
          <p:nvPr/>
        </p:nvSpPr>
        <p:spPr>
          <a:xfrm>
            <a:off x="4318150" y="3222925"/>
            <a:ext cx="4690800" cy="174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Redundant Storage (LRS):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Replicates data three times within a single data center.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at least 11 nines (99.999999999%) of durability over a year.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 option but offers less durability compared to others.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g2a1704d88c8_0_176"/>
          <p:cNvSpPr/>
          <p:nvPr/>
        </p:nvSpPr>
        <p:spPr>
          <a:xfrm>
            <a:off x="4855450" y="1243125"/>
            <a:ext cx="4153500" cy="187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Zone-Redundant Storage (ZRS):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Replicates data synchronously across three Azure availability zones.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durability of at least 12 nines (99.9999999999%) over a year.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accessibility even if a zone becomes unavailable.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g2a1704d88c8_0_176"/>
          <p:cNvSpPr txBox="1"/>
          <p:nvPr/>
        </p:nvSpPr>
        <p:spPr>
          <a:xfrm>
            <a:off x="166475" y="4849375"/>
            <a:ext cx="59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1be4121f_1_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2a01be4121f_1_1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Region and Region Pair?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g2a01be4121f_1_19"/>
          <p:cNvPicPr preferRelativeResize="0"/>
          <p:nvPr/>
        </p:nvPicPr>
        <p:blipFill rotWithShape="1">
          <a:blip r:embed="rId3">
            <a:alphaModFix/>
          </a:blip>
          <a:srcRect t="24764" b="20262"/>
          <a:stretch/>
        </p:blipFill>
        <p:spPr>
          <a:xfrm>
            <a:off x="3679613" y="1396600"/>
            <a:ext cx="5152726" cy="14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a01be4121f_1_19"/>
          <p:cNvSpPr txBox="1"/>
          <p:nvPr/>
        </p:nvSpPr>
        <p:spPr>
          <a:xfrm>
            <a:off x="3679575" y="2802325"/>
            <a:ext cx="515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https://i0.wp.com/build5nines.com/wp-content/uploads/2017/01/Azure_Region_Pairs_Explained_2.jpg?resize=1080%2C536&amp;ssl=1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2a01be4121f_1_19"/>
          <p:cNvSpPr/>
          <p:nvPr/>
        </p:nvSpPr>
        <p:spPr>
          <a:xfrm>
            <a:off x="263250" y="3030425"/>
            <a:ext cx="2273400" cy="1089300"/>
          </a:xfrm>
          <a:prstGeom prst="wedgeRoundRectCallout">
            <a:avLst>
              <a:gd name="adj1" fmla="val 54578"/>
              <a:gd name="adj2" fmla="val 702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and Region Pair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2a01be4121f_1_19"/>
          <p:cNvSpPr/>
          <p:nvPr/>
        </p:nvSpPr>
        <p:spPr>
          <a:xfrm>
            <a:off x="2870650" y="3562925"/>
            <a:ext cx="2735100" cy="145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Residency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Deployment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Availability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Zones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2a01be4121f_1_19"/>
          <p:cNvSpPr/>
          <p:nvPr/>
        </p:nvSpPr>
        <p:spPr>
          <a:xfrm>
            <a:off x="5939725" y="3562925"/>
            <a:ext cx="2735100" cy="145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Pair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Disaster Recovery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Replication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Planned Maintenance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1704d88c8_0_181"/>
          <p:cNvSpPr/>
          <p:nvPr/>
        </p:nvSpPr>
        <p:spPr>
          <a:xfrm>
            <a:off x="311700" y="1255225"/>
            <a:ext cx="1276200" cy="572700"/>
          </a:xfrm>
          <a:prstGeom prst="wedgeRoundRectCallout">
            <a:avLst>
              <a:gd name="adj1" fmla="val 72753"/>
              <a:gd name="adj2" fmla="val 4555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/>
          </a:p>
        </p:txBody>
      </p:sp>
      <p:sp>
        <p:nvSpPr>
          <p:cNvPr id="405" name="Google Shape;405;g2a1704d88c8_0_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g2a1704d88c8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999" y="3307150"/>
            <a:ext cx="3981675" cy="18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a1704d88c8_0_181"/>
          <p:cNvSpPr txBox="1"/>
          <p:nvPr/>
        </p:nvSpPr>
        <p:spPr>
          <a:xfrm>
            <a:off x="8641075" y="3122875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Ref</a:t>
            </a:r>
            <a:endParaRPr sz="11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g2a1704d88c8_0_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50" y="2195375"/>
            <a:ext cx="4816725" cy="2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a1704d88c8_0_181"/>
          <p:cNvSpPr txBox="1"/>
          <p:nvPr/>
        </p:nvSpPr>
        <p:spPr>
          <a:xfrm>
            <a:off x="159750" y="1907263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Ref</a:t>
            </a:r>
            <a:endParaRPr sz="1300"/>
          </a:p>
        </p:txBody>
      </p:sp>
      <p:pic>
        <p:nvPicPr>
          <p:cNvPr id="410" name="Google Shape;410;g2a1704d88c8_0_181"/>
          <p:cNvPicPr preferRelativeResize="0"/>
          <p:nvPr/>
        </p:nvPicPr>
        <p:blipFill rotWithShape="1">
          <a:blip r:embed="rId7">
            <a:alphaModFix/>
          </a:blip>
          <a:srcRect l="4142" t="10636" r="3384" b="5217"/>
          <a:stretch/>
        </p:blipFill>
        <p:spPr>
          <a:xfrm>
            <a:off x="5022500" y="1045825"/>
            <a:ext cx="3981674" cy="2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a1704d88c8_0_181"/>
          <p:cNvSpPr txBox="1"/>
          <p:nvPr/>
        </p:nvSpPr>
        <p:spPr>
          <a:xfrm>
            <a:off x="4657125" y="1364575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Ref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39ece4798_0_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g2639ece4798_0_16"/>
          <p:cNvSpPr/>
          <p:nvPr/>
        </p:nvSpPr>
        <p:spPr>
          <a:xfrm>
            <a:off x="152400" y="1166750"/>
            <a:ext cx="2704200" cy="822900"/>
          </a:xfrm>
          <a:prstGeom prst="wedgeRoundRectCallout">
            <a:avLst>
              <a:gd name="adj1" fmla="val 89756"/>
              <a:gd name="adj2" fmla="val 86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are different storage services provided by azure?</a:t>
            </a:r>
            <a:endParaRPr/>
          </a:p>
        </p:txBody>
      </p:sp>
      <p:pic>
        <p:nvPicPr>
          <p:cNvPr id="418" name="Google Shape;418;g2639ece4798_0_16"/>
          <p:cNvPicPr preferRelativeResize="0"/>
          <p:nvPr/>
        </p:nvPicPr>
        <p:blipFill rotWithShape="1">
          <a:blip r:embed="rId3">
            <a:alphaModFix/>
          </a:blip>
          <a:srcRect l="6166" r="5227"/>
          <a:stretch/>
        </p:blipFill>
        <p:spPr>
          <a:xfrm>
            <a:off x="4091375" y="1243125"/>
            <a:ext cx="4806276" cy="14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639ece4798_0_16"/>
          <p:cNvSpPr txBox="1"/>
          <p:nvPr/>
        </p:nvSpPr>
        <p:spPr>
          <a:xfrm>
            <a:off x="4859350" y="2703675"/>
            <a:ext cx="40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https://luismts.com/wp-content/uploads/2023/08/azure-storage1.png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g2639ece4798_0_16"/>
          <p:cNvPicPr preferRelativeResize="0"/>
          <p:nvPr/>
        </p:nvPicPr>
        <p:blipFill rotWithShape="1">
          <a:blip r:embed="rId5">
            <a:alphaModFix/>
          </a:blip>
          <a:srcRect b="5953"/>
          <a:stretch/>
        </p:blipFill>
        <p:spPr>
          <a:xfrm>
            <a:off x="152400" y="2062250"/>
            <a:ext cx="4038300" cy="298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639ece4798_0_16"/>
          <p:cNvSpPr txBox="1"/>
          <p:nvPr/>
        </p:nvSpPr>
        <p:spPr>
          <a:xfrm>
            <a:off x="4247925" y="4528325"/>
            <a:ext cx="474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https://k21academy.com/wp-content/uploads/2020/10/structured-data-vs-unstructured-data.png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g2639ece4798_0_16"/>
          <p:cNvSpPr/>
          <p:nvPr/>
        </p:nvSpPr>
        <p:spPr>
          <a:xfrm>
            <a:off x="5859950" y="3272475"/>
            <a:ext cx="1839600" cy="652200"/>
          </a:xfrm>
          <a:prstGeom prst="wedgeRoundRectCallout">
            <a:avLst>
              <a:gd name="adj1" fmla="val -111840"/>
              <a:gd name="adj2" fmla="val -917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Types of Storage account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39ece4798_0_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2639ece4798_0_21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Blob Storage?</a:t>
            </a:r>
            <a:endParaRPr/>
          </a:p>
        </p:txBody>
      </p:sp>
      <p:pic>
        <p:nvPicPr>
          <p:cNvPr id="429" name="Google Shape;429;g2639ece4798_0_21"/>
          <p:cNvPicPr preferRelativeResize="0"/>
          <p:nvPr/>
        </p:nvPicPr>
        <p:blipFill rotWithShape="1">
          <a:blip r:embed="rId3">
            <a:alphaModFix/>
          </a:blip>
          <a:srcRect l="3303" t="3862" r="5179" b="3510"/>
          <a:stretch/>
        </p:blipFill>
        <p:spPr>
          <a:xfrm>
            <a:off x="311700" y="2183250"/>
            <a:ext cx="3914450" cy="2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639ece4798_0_21"/>
          <p:cNvSpPr txBox="1"/>
          <p:nvPr/>
        </p:nvSpPr>
        <p:spPr>
          <a:xfrm>
            <a:off x="159300" y="4692900"/>
            <a:ext cx="408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https://blog.christian-schou.dk/content/images/2022/09/quick-introduction-to-azure-blob-storage.png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g2639ece4798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463" y="1058027"/>
            <a:ext cx="2863025" cy="247006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639ece4798_0_21"/>
          <p:cNvSpPr/>
          <p:nvPr/>
        </p:nvSpPr>
        <p:spPr>
          <a:xfrm>
            <a:off x="4319400" y="4046975"/>
            <a:ext cx="2345100" cy="1028700"/>
          </a:xfrm>
          <a:prstGeom prst="wedgeRoundRectCallout">
            <a:avLst>
              <a:gd name="adj1" fmla="val 18120"/>
              <a:gd name="adj2" fmla="val -735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Blob Storage provides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storage tiers to manage data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2639ece4798_0_21"/>
          <p:cNvSpPr txBox="1"/>
          <p:nvPr/>
        </p:nvSpPr>
        <p:spPr>
          <a:xfrm>
            <a:off x="4233475" y="3447375"/>
            <a:ext cx="269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https://davidalzamendi.com/wp-content/uploads/2020/08/image-6.png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g2639ece4798_0_21"/>
          <p:cNvSpPr/>
          <p:nvPr/>
        </p:nvSpPr>
        <p:spPr>
          <a:xfrm>
            <a:off x="6934500" y="1158875"/>
            <a:ext cx="2091600" cy="391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Blob Storage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Unstructured Data Storage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Use Cases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and Scalable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Tiers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and Durability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and Security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39ece4798_0_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g2639ece4798_0_26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-1257"/>
              <a:gd name="adj2" fmla="val 859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File Storage?</a:t>
            </a:r>
            <a:endParaRPr/>
          </a:p>
        </p:txBody>
      </p:sp>
      <p:pic>
        <p:nvPicPr>
          <p:cNvPr id="441" name="Google Shape;441;g2639ece4798_0_26"/>
          <p:cNvPicPr preferRelativeResize="0"/>
          <p:nvPr/>
        </p:nvPicPr>
        <p:blipFill rotWithShape="1">
          <a:blip r:embed="rId3">
            <a:alphaModFix/>
          </a:blip>
          <a:srcRect l="2504" t="5180" r="4037" b="5953"/>
          <a:stretch/>
        </p:blipFill>
        <p:spPr>
          <a:xfrm>
            <a:off x="311700" y="2267975"/>
            <a:ext cx="3950749" cy="21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639ece4798_0_26"/>
          <p:cNvSpPr txBox="1"/>
          <p:nvPr/>
        </p:nvSpPr>
        <p:spPr>
          <a:xfrm>
            <a:off x="311700" y="4446400"/>
            <a:ext cx="38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https://petri-media.s3.amazonaws.com/2015/10/AzureFiles-concepts.png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g2639ece4798_0_26"/>
          <p:cNvPicPr preferRelativeResize="0"/>
          <p:nvPr/>
        </p:nvPicPr>
        <p:blipFill rotWithShape="1">
          <a:blip r:embed="rId5">
            <a:alphaModFix/>
          </a:blip>
          <a:srcRect l="1954" t="5382" r="3634" b="39240"/>
          <a:stretch/>
        </p:blipFill>
        <p:spPr>
          <a:xfrm>
            <a:off x="4335075" y="1874638"/>
            <a:ext cx="4683823" cy="27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639ece4798_0_26"/>
          <p:cNvSpPr txBox="1"/>
          <p:nvPr/>
        </p:nvSpPr>
        <p:spPr>
          <a:xfrm>
            <a:off x="4502075" y="4615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https://i.stack.imgur.com/C1v53.png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39ece4798_0_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g2639ece4798_0_31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Queue Storage?</a:t>
            </a:r>
            <a:endParaRPr/>
          </a:p>
        </p:txBody>
      </p:sp>
      <p:pic>
        <p:nvPicPr>
          <p:cNvPr id="451" name="Google Shape;451;g2639ece4798_0_31"/>
          <p:cNvPicPr preferRelativeResize="0"/>
          <p:nvPr/>
        </p:nvPicPr>
        <p:blipFill rotWithShape="1">
          <a:blip r:embed="rId3">
            <a:alphaModFix/>
          </a:blip>
          <a:srcRect l="4574" t="10740" r="3387" b="7144"/>
          <a:stretch/>
        </p:blipFill>
        <p:spPr>
          <a:xfrm>
            <a:off x="311700" y="2110675"/>
            <a:ext cx="5003651" cy="22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639ece4798_0_31"/>
          <p:cNvSpPr/>
          <p:nvPr/>
        </p:nvSpPr>
        <p:spPr>
          <a:xfrm>
            <a:off x="5738925" y="1158875"/>
            <a:ext cx="3195000" cy="822900"/>
          </a:xfrm>
          <a:prstGeom prst="wedgeRoundRectCallout">
            <a:avLst>
              <a:gd name="adj1" fmla="val -6919"/>
              <a:gd name="adj2" fmla="val 823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be remember about Azure Queue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g2639ece4798_0_31"/>
          <p:cNvSpPr/>
          <p:nvPr/>
        </p:nvSpPr>
        <p:spPr>
          <a:xfrm>
            <a:off x="5484775" y="2340600"/>
            <a:ext cx="3540000" cy="265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Queues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Decoupling Components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Lifecycle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and Performance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Cost-Efficiency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SDKs and 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Delivery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Size Limitation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g2639ece4798_0_31"/>
          <p:cNvSpPr txBox="1"/>
          <p:nvPr/>
        </p:nvSpPr>
        <p:spPr>
          <a:xfrm>
            <a:off x="311700" y="4467900"/>
            <a:ext cx="489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https://futransolutions.com/wp-content/uploads/2023/05/Structure-of-Azure-Queue-Storage.png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85153ca48_0_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g2a85153ca48_0_4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Table Storage?</a:t>
            </a:r>
            <a:endParaRPr/>
          </a:p>
        </p:txBody>
      </p:sp>
      <p:pic>
        <p:nvPicPr>
          <p:cNvPr id="461" name="Google Shape;461;g2a85153ca48_0_4"/>
          <p:cNvPicPr preferRelativeResize="0"/>
          <p:nvPr/>
        </p:nvPicPr>
        <p:blipFill rotWithShape="1">
          <a:blip r:embed="rId3">
            <a:alphaModFix/>
          </a:blip>
          <a:srcRect l="6365" r="7032"/>
          <a:stretch/>
        </p:blipFill>
        <p:spPr>
          <a:xfrm>
            <a:off x="311700" y="2218750"/>
            <a:ext cx="38606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a85153ca48_0_4"/>
          <p:cNvSpPr txBox="1"/>
          <p:nvPr/>
        </p:nvSpPr>
        <p:spPr>
          <a:xfrm>
            <a:off x="313500" y="4571425"/>
            <a:ext cx="386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https://learn.microsoft.com/en-us/azure/includes/media/storage-table-concepts-include/table1.png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2a85153ca48_0_4"/>
          <p:cNvSpPr/>
          <p:nvPr/>
        </p:nvSpPr>
        <p:spPr>
          <a:xfrm>
            <a:off x="3645300" y="1158875"/>
            <a:ext cx="2916600" cy="572700"/>
          </a:xfrm>
          <a:prstGeom prst="wedgeRoundRectCallout">
            <a:avLst>
              <a:gd name="adj1" fmla="val -2696"/>
              <a:gd name="adj2" fmla="val 7368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be remember about Azure Table Storage</a:t>
            </a:r>
            <a:endParaRPr/>
          </a:p>
        </p:txBody>
      </p:sp>
      <p:sp>
        <p:nvSpPr>
          <p:cNvPr id="464" name="Google Shape;464;g2a85153ca48_0_4"/>
          <p:cNvSpPr/>
          <p:nvPr/>
        </p:nvSpPr>
        <p:spPr>
          <a:xfrm>
            <a:off x="4504500" y="1941225"/>
            <a:ext cx="4429500" cy="308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NoSQL Structure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Schema-less Design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and Row Keys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Considerations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Querying with Partition and Row Keys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Types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 Levels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 Support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 and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Model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and Recovery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85153ca48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g2a85153ca48_0_9"/>
          <p:cNvSpPr/>
          <p:nvPr/>
        </p:nvSpPr>
        <p:spPr>
          <a:xfrm>
            <a:off x="577950" y="1094050"/>
            <a:ext cx="2196000" cy="629100"/>
          </a:xfrm>
          <a:prstGeom prst="wedgeRoundRectCallout">
            <a:avLst>
              <a:gd name="adj1" fmla="val 79755"/>
              <a:gd name="adj2" fmla="val -6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Disk Storage?</a:t>
            </a:r>
            <a:endParaRPr/>
          </a:p>
        </p:txBody>
      </p:sp>
      <p:pic>
        <p:nvPicPr>
          <p:cNvPr id="471" name="Google Shape;471;g2a85153ca48_0_9"/>
          <p:cNvPicPr preferRelativeResize="0"/>
          <p:nvPr/>
        </p:nvPicPr>
        <p:blipFill rotWithShape="1">
          <a:blip r:embed="rId3">
            <a:alphaModFix/>
          </a:blip>
          <a:srcRect l="8864" t="11422" r="9134" b="10072"/>
          <a:stretch/>
        </p:blipFill>
        <p:spPr>
          <a:xfrm>
            <a:off x="5699175" y="3312875"/>
            <a:ext cx="3444825" cy="16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a85153ca48_0_9"/>
          <p:cNvSpPr txBox="1"/>
          <p:nvPr/>
        </p:nvSpPr>
        <p:spPr>
          <a:xfrm>
            <a:off x="5162575" y="4614975"/>
            <a:ext cx="4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Ref</a:t>
            </a:r>
            <a:endParaRPr/>
          </a:p>
        </p:txBody>
      </p:sp>
      <p:sp>
        <p:nvSpPr>
          <p:cNvPr id="473" name="Google Shape;473;g2a85153ca48_0_9"/>
          <p:cNvSpPr/>
          <p:nvPr/>
        </p:nvSpPr>
        <p:spPr>
          <a:xfrm>
            <a:off x="3805950" y="3312875"/>
            <a:ext cx="1718700" cy="798900"/>
          </a:xfrm>
          <a:prstGeom prst="wedgeRoundRectCallout">
            <a:avLst>
              <a:gd name="adj1" fmla="val 78410"/>
              <a:gd name="adj2" fmla="val -214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Types of Azure Disk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g2a85153ca48_0_9"/>
          <p:cNvPicPr preferRelativeResize="0"/>
          <p:nvPr/>
        </p:nvPicPr>
        <p:blipFill rotWithShape="1">
          <a:blip r:embed="rId5">
            <a:alphaModFix/>
          </a:blip>
          <a:srcRect t="4012"/>
          <a:stretch/>
        </p:blipFill>
        <p:spPr>
          <a:xfrm>
            <a:off x="3601238" y="1055888"/>
            <a:ext cx="5417625" cy="18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a85153ca48_0_9"/>
          <p:cNvSpPr txBox="1"/>
          <p:nvPr/>
        </p:nvSpPr>
        <p:spPr>
          <a:xfrm>
            <a:off x="3601188" y="2920700"/>
            <a:ext cx="541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https://static.javatpoint.com/tutorial/microsoft-azure/images/azure-disk-storage.png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g2a85153ca48_0_9"/>
          <p:cNvSpPr/>
          <p:nvPr/>
        </p:nvSpPr>
        <p:spPr>
          <a:xfrm>
            <a:off x="132975" y="1799475"/>
            <a:ext cx="3444900" cy="321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Disk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Disks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Tiers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and Availability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Snapshots and Backups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Performance Tuning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Disk Service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Encryption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Management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85153ca48_0_14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Azure Data Migration Options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g2a85153ca48_0_14"/>
          <p:cNvSpPr/>
          <p:nvPr/>
        </p:nvSpPr>
        <p:spPr>
          <a:xfrm>
            <a:off x="287500" y="1104300"/>
            <a:ext cx="2679900" cy="572700"/>
          </a:xfrm>
          <a:prstGeom prst="wedgeRoundRectCallout">
            <a:avLst>
              <a:gd name="adj1" fmla="val 45036"/>
              <a:gd name="adj2" fmla="val 9191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Migration?</a:t>
            </a:r>
            <a:endParaRPr/>
          </a:p>
        </p:txBody>
      </p:sp>
      <p:pic>
        <p:nvPicPr>
          <p:cNvPr id="483" name="Google Shape;483;g2a85153ca48_0_14"/>
          <p:cNvPicPr preferRelativeResize="0"/>
          <p:nvPr/>
        </p:nvPicPr>
        <p:blipFill rotWithShape="1">
          <a:blip r:embed="rId3">
            <a:alphaModFix/>
          </a:blip>
          <a:srcRect l="7723" t="6934" r="11650" b="6064"/>
          <a:stretch/>
        </p:blipFill>
        <p:spPr>
          <a:xfrm>
            <a:off x="133125" y="2036050"/>
            <a:ext cx="4698149" cy="22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a85153ca48_0_14"/>
          <p:cNvSpPr txBox="1"/>
          <p:nvPr/>
        </p:nvSpPr>
        <p:spPr>
          <a:xfrm>
            <a:off x="133125" y="4299175"/>
            <a:ext cx="45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https://intellipaat.com/blog/wp-content/uploads/2022/07/Azure-Migration-Process.jpg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g2a85153ca48_0_14"/>
          <p:cNvSpPr/>
          <p:nvPr/>
        </p:nvSpPr>
        <p:spPr>
          <a:xfrm>
            <a:off x="5012800" y="1166675"/>
            <a:ext cx="3969900" cy="383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offers several data migration options to efficiently move your data to the cloud: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 Disk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 Heavy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Site Recovery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Database Migration Service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Migration Assistant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 transfer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Sync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85153ca48_0_19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g2a85153ca48_0_19"/>
          <p:cNvSpPr/>
          <p:nvPr/>
        </p:nvSpPr>
        <p:spPr>
          <a:xfrm>
            <a:off x="287500" y="1150950"/>
            <a:ext cx="2679900" cy="572700"/>
          </a:xfrm>
          <a:prstGeom prst="wedgeRoundRectCallout">
            <a:avLst>
              <a:gd name="adj1" fmla="val 45036"/>
              <a:gd name="adj2" fmla="val 9191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Data Box?</a:t>
            </a:r>
            <a:endParaRPr/>
          </a:p>
        </p:txBody>
      </p:sp>
      <p:pic>
        <p:nvPicPr>
          <p:cNvPr id="492" name="Google Shape;492;g2a85153ca4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00" y="1440325"/>
            <a:ext cx="8013800" cy="3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a85153ca48_0_19"/>
          <p:cNvSpPr txBox="1"/>
          <p:nvPr/>
        </p:nvSpPr>
        <p:spPr>
          <a:xfrm>
            <a:off x="747050" y="4763425"/>
            <a:ext cx="801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https://n9c5x7a8.rocketcdn.me/wp-content/uploads/2020/10/image-57-1024x623.png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85153ca48_0_24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g2a85153ca48_0_24"/>
          <p:cNvSpPr/>
          <p:nvPr/>
        </p:nvSpPr>
        <p:spPr>
          <a:xfrm>
            <a:off x="992625" y="1150950"/>
            <a:ext cx="2679900" cy="463500"/>
          </a:xfrm>
          <a:prstGeom prst="wedgeRoundRectCallout">
            <a:avLst>
              <a:gd name="adj1" fmla="val 47175"/>
              <a:gd name="adj2" fmla="val 1126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SQL?</a:t>
            </a:r>
            <a:endParaRPr/>
          </a:p>
        </p:txBody>
      </p:sp>
      <p:pic>
        <p:nvPicPr>
          <p:cNvPr id="500" name="Google Shape;500;g2a85153ca48_0_24"/>
          <p:cNvPicPr preferRelativeResize="0"/>
          <p:nvPr/>
        </p:nvPicPr>
        <p:blipFill rotWithShape="1">
          <a:blip r:embed="rId3">
            <a:alphaModFix/>
          </a:blip>
          <a:srcRect t="2388" b="1290"/>
          <a:stretch/>
        </p:blipFill>
        <p:spPr>
          <a:xfrm>
            <a:off x="3672525" y="1150950"/>
            <a:ext cx="5322176" cy="34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a85153ca48_0_24"/>
          <p:cNvSpPr txBox="1"/>
          <p:nvPr/>
        </p:nvSpPr>
        <p:spPr>
          <a:xfrm>
            <a:off x="3814898" y="4562775"/>
            <a:ext cx="51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https://static.javatpoint.com/tutorial/microsoft-azure/images/azure-database-service.png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g2a85153ca48_0_24"/>
          <p:cNvSpPr/>
          <p:nvPr/>
        </p:nvSpPr>
        <p:spPr>
          <a:xfrm>
            <a:off x="123450" y="1808100"/>
            <a:ext cx="3236700" cy="319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SQL Database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Service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Pools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Monitoring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Geo-Replication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Analytics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Management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1be4121f_1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a01be4121f_1_2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Availability Zone?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g2a01be4121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875" y="1187100"/>
            <a:ext cx="4937750" cy="23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a01be4121f_1_24"/>
          <p:cNvSpPr txBox="1"/>
          <p:nvPr/>
        </p:nvSpPr>
        <p:spPr>
          <a:xfrm>
            <a:off x="3729950" y="3624125"/>
            <a:ext cx="504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https://azurecloudexpert.blob.core.windows.net/media/2018/01/az-graphic-two.png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2a01be4121f_1_24"/>
          <p:cNvPicPr preferRelativeResize="0"/>
          <p:nvPr/>
        </p:nvPicPr>
        <p:blipFill rotWithShape="1">
          <a:blip r:embed="rId5">
            <a:alphaModFix/>
          </a:blip>
          <a:srcRect r="51555"/>
          <a:stretch/>
        </p:blipFill>
        <p:spPr>
          <a:xfrm>
            <a:off x="182725" y="2571750"/>
            <a:ext cx="3377776" cy="19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a01be4121f_1_24"/>
          <p:cNvSpPr txBox="1"/>
          <p:nvPr/>
        </p:nvSpPr>
        <p:spPr>
          <a:xfrm>
            <a:off x="140400" y="4555325"/>
            <a:ext cx="443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https://vegibit.com/wp-content/uploads/2021/09/availability-zone-within-region.png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9541ace83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2300"/>
              </a:spcAft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8" name="Google Shape;508;g2a9541ace8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875" y="1206450"/>
            <a:ext cx="546542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a9541ace83_0_25"/>
          <p:cNvSpPr txBox="1"/>
          <p:nvPr/>
        </p:nvSpPr>
        <p:spPr>
          <a:xfrm>
            <a:off x="3366875" y="4521150"/>
            <a:ext cx="546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https://learn.microsoft.com/en-us/azure/azure-sql/managed-instance/media/sql-managed-instance-paas-overview/application-deployment-topologies.png?view=azuresql</a:t>
            </a:r>
            <a:r>
              <a:rPr lang="en-US" sz="11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g2a9541ace83_0_25"/>
          <p:cNvSpPr/>
          <p:nvPr/>
        </p:nvSpPr>
        <p:spPr>
          <a:xfrm>
            <a:off x="311700" y="1206450"/>
            <a:ext cx="2788800" cy="523200"/>
          </a:xfrm>
          <a:prstGeom prst="wedgeRoundRectCallout">
            <a:avLst>
              <a:gd name="adj1" fmla="val 49571"/>
              <a:gd name="adj2" fmla="val 9275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Managed Instance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g2a9541ace83_0_25"/>
          <p:cNvSpPr/>
          <p:nvPr/>
        </p:nvSpPr>
        <p:spPr>
          <a:xfrm>
            <a:off x="75025" y="1977525"/>
            <a:ext cx="3219300" cy="306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 and Isolation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Managed Service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Deployment Options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Isolation and VNet Support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 and Disaster Recovery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 and Migration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Features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a9541ace83_0_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2300"/>
              </a:spcAft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g2a9541ace83_0_30"/>
          <p:cNvSpPr/>
          <p:nvPr/>
        </p:nvSpPr>
        <p:spPr>
          <a:xfrm>
            <a:off x="311700" y="1206450"/>
            <a:ext cx="1893300" cy="523200"/>
          </a:xfrm>
          <a:prstGeom prst="wedgeRoundRectCallout">
            <a:avLst>
              <a:gd name="adj1" fmla="val 55756"/>
              <a:gd name="adj2" fmla="val 765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Pools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8" name="Google Shape;518;g2a9541ace8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237" y="1097525"/>
            <a:ext cx="5671175" cy="3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a9541ace83_0_30"/>
          <p:cNvSpPr txBox="1"/>
          <p:nvPr/>
        </p:nvSpPr>
        <p:spPr>
          <a:xfrm>
            <a:off x="3342675" y="4187350"/>
            <a:ext cx="589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https://www.dotnetcurry.com/images/azure/sql-azure-elastic-saas/elastic-architecture.png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g2a9541ace83_0_30"/>
          <p:cNvSpPr/>
          <p:nvPr/>
        </p:nvSpPr>
        <p:spPr>
          <a:xfrm>
            <a:off x="311700" y="1918375"/>
            <a:ext cx="2959500" cy="31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Sharing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Optimization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and Scalability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Governance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 and Flexibility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Management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Database Management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Predictability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"/>
          <p:cNvSpPr txBox="1">
            <a:spLocks noGrp="1"/>
          </p:cNvSpPr>
          <p:nvPr>
            <p:ph type="body" idx="1"/>
          </p:nvPr>
        </p:nvSpPr>
        <p:spPr>
          <a:xfrm>
            <a:off x="311700" y="465825"/>
            <a:ext cx="8520600" cy="4103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2500">
                <a:solidFill>
                  <a:schemeClr val="dk1"/>
                </a:solidFill>
              </a:rPr>
              <a:t>Thank You.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01be4121f_1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2a01be4121f_1_2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Availability Set?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2a01be4121f_1_29"/>
          <p:cNvPicPr preferRelativeResize="0"/>
          <p:nvPr/>
        </p:nvPicPr>
        <p:blipFill rotWithShape="1">
          <a:blip r:embed="rId3">
            <a:alphaModFix/>
          </a:blip>
          <a:srcRect l="2874" t="-2175" r="2257" b="3750"/>
          <a:stretch/>
        </p:blipFill>
        <p:spPr>
          <a:xfrm>
            <a:off x="4322950" y="1126575"/>
            <a:ext cx="4509351" cy="27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a01be4121f_1_29"/>
          <p:cNvSpPr txBox="1"/>
          <p:nvPr/>
        </p:nvSpPr>
        <p:spPr>
          <a:xfrm>
            <a:off x="4322950" y="3998550"/>
            <a:ext cx="480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https://miro.medium.com/v2/resize:fit:615/1*Ws3lEMnV5qsN173z7ZoSEw.png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g2a01be4121f_1_29"/>
          <p:cNvPicPr preferRelativeResize="0"/>
          <p:nvPr/>
        </p:nvPicPr>
        <p:blipFill rotWithShape="1">
          <a:blip r:embed="rId5">
            <a:alphaModFix/>
          </a:blip>
          <a:srcRect l="14702" t="23822" r="18918" b="8614"/>
          <a:stretch/>
        </p:blipFill>
        <p:spPr>
          <a:xfrm>
            <a:off x="232375" y="2203825"/>
            <a:ext cx="3969551" cy="23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01be4121f_1_29"/>
          <p:cNvSpPr txBox="1"/>
          <p:nvPr/>
        </p:nvSpPr>
        <p:spPr>
          <a:xfrm>
            <a:off x="232375" y="4522925"/>
            <a:ext cx="625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https://techcommunity.microsoft.com/t5/image/serverpage/image-id/241013iC5D14370B9D32810/image-size/original?v=v2&amp;px=-1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01be4121f_1_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a01be4121f_1_3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Resource and Resource Group?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a01be4121f_1_34"/>
          <p:cNvPicPr preferRelativeResize="0"/>
          <p:nvPr/>
        </p:nvPicPr>
        <p:blipFill rotWithShape="1">
          <a:blip r:embed="rId3">
            <a:alphaModFix/>
          </a:blip>
          <a:srcRect l="17409" t="45655" b="8584"/>
          <a:stretch/>
        </p:blipFill>
        <p:spPr>
          <a:xfrm>
            <a:off x="3749313" y="1109725"/>
            <a:ext cx="5082975" cy="2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01be4121f_1_34"/>
          <p:cNvSpPr txBox="1"/>
          <p:nvPr/>
        </p:nvSpPr>
        <p:spPr>
          <a:xfrm>
            <a:off x="3749363" y="3214325"/>
            <a:ext cx="50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https://cdn.buttercms.com/JgMrYeHiSqB3XikzQK7w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2a01be4121f_1_34"/>
          <p:cNvSpPr/>
          <p:nvPr/>
        </p:nvSpPr>
        <p:spPr>
          <a:xfrm>
            <a:off x="147650" y="2352700"/>
            <a:ext cx="3461400" cy="25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can be placed in multiple resource groups but only belong to one.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groups are tied to a specific Azure region.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Deleting a resource group removes all resources within it.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2a01be4121f_1_34"/>
          <p:cNvSpPr/>
          <p:nvPr/>
        </p:nvSpPr>
        <p:spPr>
          <a:xfrm>
            <a:off x="3802550" y="3614525"/>
            <a:ext cx="5029800" cy="134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Tags can be applied to resources within a group to aid in management and billing.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RBAC implementation and policy application for resources within the same group.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01be4121f_1_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2a01be4121f_1_3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Subscriptions?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2a01be4121f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825" y="1126575"/>
            <a:ext cx="5126551" cy="208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01be4121f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1000"/>
            <a:ext cx="3400951" cy="203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a01be4121f_1_39"/>
          <p:cNvSpPr txBox="1"/>
          <p:nvPr/>
        </p:nvSpPr>
        <p:spPr>
          <a:xfrm>
            <a:off x="152400" y="4471600"/>
            <a:ext cx="375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https://www.websitebuilderinsider.com/wp-content/uploads/2022/08/Subscription-Type.png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2a01be4121f_1_39"/>
          <p:cNvSpPr txBox="1"/>
          <p:nvPr/>
        </p:nvSpPr>
        <p:spPr>
          <a:xfrm>
            <a:off x="3705750" y="3123675"/>
            <a:ext cx="5126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https://azurelib.com/wp-content/uploads/2021/02/image-56.png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2a01be4121f_1_39"/>
          <p:cNvSpPr/>
          <p:nvPr/>
        </p:nvSpPr>
        <p:spPr>
          <a:xfrm>
            <a:off x="3850975" y="3523875"/>
            <a:ext cx="4981500" cy="156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Subscription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Level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and Cost Management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Organization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Limits and Quotas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01be4121f_1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g2a01be4121f_1_4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Management Groups?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g2a01be4121f_1_44"/>
          <p:cNvPicPr preferRelativeResize="0"/>
          <p:nvPr/>
        </p:nvPicPr>
        <p:blipFill rotWithShape="1">
          <a:blip r:embed="rId3">
            <a:alphaModFix/>
          </a:blip>
          <a:srcRect l="16215" t="12288" r="17273"/>
          <a:stretch/>
        </p:blipFill>
        <p:spPr>
          <a:xfrm>
            <a:off x="3824802" y="1126575"/>
            <a:ext cx="4965074" cy="28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a01be4121f_1_44"/>
          <p:cNvSpPr txBox="1"/>
          <p:nvPr/>
        </p:nvSpPr>
        <p:spPr>
          <a:xfrm>
            <a:off x="3824800" y="4028150"/>
            <a:ext cx="500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https://slideplayer.com/slide/17816217/106/images/5/Azure+Governance+Scopes.jpg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2a01be4121f_1_44"/>
          <p:cNvSpPr/>
          <p:nvPr/>
        </p:nvSpPr>
        <p:spPr>
          <a:xfrm>
            <a:off x="311700" y="2203825"/>
            <a:ext cx="3340200" cy="27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Point about Management Group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Backup and Site Recovery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Automation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Cost Management and Billing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Resource Manager (ARM)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CLI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Monito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01be4121f_1_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g2a01be4121f_1_49"/>
          <p:cNvPicPr preferRelativeResize="0"/>
          <p:nvPr/>
        </p:nvPicPr>
        <p:blipFill rotWithShape="1">
          <a:blip r:embed="rId3">
            <a:alphaModFix/>
          </a:blip>
          <a:srcRect l="1797"/>
          <a:stretch/>
        </p:blipFill>
        <p:spPr>
          <a:xfrm>
            <a:off x="311700" y="1061275"/>
            <a:ext cx="5548251" cy="33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01be4121f_1_49"/>
          <p:cNvSpPr/>
          <p:nvPr/>
        </p:nvSpPr>
        <p:spPr>
          <a:xfrm>
            <a:off x="6473600" y="1142500"/>
            <a:ext cx="2358600" cy="871200"/>
          </a:xfrm>
          <a:prstGeom prst="wedgeRoundRectCallout">
            <a:avLst>
              <a:gd name="adj1" fmla="val -82877"/>
              <a:gd name="adj2" fmla="val 3056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Compute?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2a01be4121f_1_49"/>
          <p:cNvSpPr txBox="1"/>
          <p:nvPr/>
        </p:nvSpPr>
        <p:spPr>
          <a:xfrm>
            <a:off x="311700" y="4429450"/>
            <a:ext cx="565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https://static.javatpoint.com/tutorial/microsoft-azure/images/azure-compute-service.png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g2a01be4121f_1_49"/>
          <p:cNvSpPr/>
          <p:nvPr/>
        </p:nvSpPr>
        <p:spPr>
          <a:xfrm>
            <a:off x="5968800" y="2138475"/>
            <a:ext cx="3086400" cy="285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Azure Compute Services offers: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Machines (VMs)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 Service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Functions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 (AKS)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Batch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Container Instances (ACI)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Dedicated Host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On-screen Show (16:9)</PresentationFormat>
  <Paragraphs>371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Libre Franklin</vt:lpstr>
      <vt:lpstr>Times New Roman</vt:lpstr>
      <vt:lpstr>Crop</vt:lpstr>
      <vt:lpstr>Simple Light</vt:lpstr>
      <vt:lpstr>PowerPoint Presentation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Identify Azure Data Migration Options</vt:lpstr>
      <vt:lpstr>Azure Data Box</vt:lpstr>
      <vt:lpstr>Azure SQL </vt:lpstr>
      <vt:lpstr>Azure SQL</vt:lpstr>
      <vt:lpstr>Azure 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Shadil NK</dc:creator>
  <cp:lastModifiedBy>Ankit Sharma</cp:lastModifiedBy>
  <cp:revision>1</cp:revision>
  <dcterms:created xsi:type="dcterms:W3CDTF">2023-07-15T08:35:04Z</dcterms:created>
  <dcterms:modified xsi:type="dcterms:W3CDTF">2024-02-19T07:44:14Z</dcterms:modified>
</cp:coreProperties>
</file>